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6" r:id="rId3"/>
    <p:sldId id="323" r:id="rId4"/>
    <p:sldId id="325" r:id="rId5"/>
    <p:sldId id="288" r:id="rId6"/>
    <p:sldId id="352" r:id="rId7"/>
    <p:sldId id="353" r:id="rId8"/>
    <p:sldId id="33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54" r:id="rId18"/>
    <p:sldId id="349" r:id="rId19"/>
    <p:sldId id="327" r:id="rId20"/>
    <p:sldId id="363" r:id="rId21"/>
    <p:sldId id="364" r:id="rId22"/>
    <p:sldId id="365" r:id="rId23"/>
    <p:sldId id="368" r:id="rId24"/>
    <p:sldId id="380" r:id="rId25"/>
    <p:sldId id="372" r:id="rId26"/>
    <p:sldId id="373" r:id="rId27"/>
    <p:sldId id="374" r:id="rId28"/>
    <p:sldId id="375" r:id="rId29"/>
    <p:sldId id="379" r:id="rId30"/>
    <p:sldId id="376" r:id="rId31"/>
    <p:sldId id="377" r:id="rId32"/>
    <p:sldId id="369" r:id="rId33"/>
    <p:sldId id="370" r:id="rId34"/>
    <p:sldId id="366" r:id="rId35"/>
    <p:sldId id="36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952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F5B8-2FB3-6D43-9BD8-0B8D41180C47}" type="datetimeFigureOut">
              <a:rPr lang="en-US" smtClean="0"/>
              <a:t>1/6/15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FE14A-1074-A34B-800A-DE92F53AE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6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27DA-543D-974D-A58A-C39CAF987E6B}" type="datetimeFigureOut">
              <a:rPr lang="en-US" smtClean="0"/>
              <a:t>1/6/15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87C6C-B76E-2147-B0EC-0D204502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2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Spread of diseases by analyzing Google query log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Personalized medicine,  drug discovery, 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Advances in hardware have outpaced progress in algorithms and software!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Redo everything as the data evolves!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Advances in hardware have outpaced progress in algorithms and software!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Redo everything as the data evolves!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Apply  the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2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b="1" dirty="0">
                <a:latin typeface="Arial" charset="0"/>
              </a:rPr>
              <a:t> </a:t>
            </a:r>
            <a:r>
              <a:rPr lang="en-US" sz="2600" dirty="0">
                <a:latin typeface="Arial" charset="0"/>
              </a:rPr>
              <a:t>D</a:t>
            </a:r>
            <a:r>
              <a:rPr lang="en-US" sz="2600" dirty="0"/>
              <a:t>ata scientists spend a lot of time finding </a:t>
            </a:r>
            <a:r>
              <a:rPr lang="en-US" sz="2600"/>
              <a:t>desired organization </a:t>
            </a:r>
            <a:r>
              <a:rPr lang="en-US" sz="2600" dirty="0"/>
              <a:t>of an algorithm and converting their data to such organization</a:t>
            </a:r>
            <a:r>
              <a:rPr lang="en-US" sz="2600" i="1" dirty="0"/>
              <a:t>.</a:t>
            </a:r>
            <a:endParaRPr lang="en-US" sz="2600" dirty="0"/>
          </a:p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B812F-FDEC-44EC-A911-898548C95246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One has to understand the algorithm to find the </a:t>
            </a:r>
            <a:r>
              <a:rPr lang="en-US" i="1" dirty="0" smtClean="0"/>
              <a:t>right</a:t>
            </a:r>
            <a:r>
              <a:rPr lang="en-US" dirty="0" smtClean="0"/>
              <a:t> </a:t>
            </a:r>
            <a:r>
              <a:rPr lang="en-US" i="1" dirty="0" smtClean="0"/>
              <a:t>organization</a:t>
            </a:r>
            <a:r>
              <a:rPr lang="en-US" dirty="0" smtClean="0"/>
              <a:t>.</a:t>
            </a:r>
          </a:p>
          <a:p>
            <a:endParaRPr lang="en-US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One has to understand the algorithm to find the </a:t>
            </a:r>
            <a:r>
              <a:rPr lang="en-US" i="1" dirty="0" smtClean="0"/>
              <a:t>right</a:t>
            </a:r>
            <a:r>
              <a:rPr lang="en-US" dirty="0" smtClean="0"/>
              <a:t> </a:t>
            </a:r>
            <a:r>
              <a:rPr lang="en-US" i="1" dirty="0" smtClean="0"/>
              <a:t>organization</a:t>
            </a:r>
            <a:r>
              <a:rPr lang="en-US" dirty="0" smtClean="0"/>
              <a:t>.</a:t>
            </a:r>
          </a:p>
          <a:p>
            <a:endParaRPr lang="en-US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One has to understand the algorithm to find the </a:t>
            </a:r>
            <a:r>
              <a:rPr lang="en-US" i="1" dirty="0" smtClean="0"/>
              <a:t>right</a:t>
            </a:r>
            <a:r>
              <a:rPr lang="en-US" dirty="0" smtClean="0"/>
              <a:t> </a:t>
            </a:r>
            <a:r>
              <a:rPr lang="en-US" i="1" dirty="0" smtClean="0"/>
              <a:t>organization</a:t>
            </a:r>
            <a:r>
              <a:rPr lang="en-US" dirty="0" smtClean="0"/>
              <a:t>.</a:t>
            </a:r>
          </a:p>
          <a:p>
            <a:endParaRPr lang="en-US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100" b="1" dirty="0">
                <a:latin typeface="Arial" charset="0"/>
              </a:rPr>
              <a:t>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B812F-FDEC-44EC-A911-898548C95246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How to build models that provide nice generalizations</a:t>
            </a:r>
          </a:p>
          <a:p>
            <a:pPr marL="228600" indent="-228600">
              <a:buAutoNum type="arabicParenR"/>
            </a:pPr>
            <a:r>
              <a:rPr lang="en-US" dirty="0" smtClean="0"/>
              <a:t>How to implement the efficiently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One has to understand the algorithm to find the </a:t>
            </a:r>
            <a:r>
              <a:rPr lang="en-US" i="1" dirty="0" smtClean="0"/>
              <a:t>right</a:t>
            </a:r>
            <a:r>
              <a:rPr lang="en-US" dirty="0" smtClean="0"/>
              <a:t> </a:t>
            </a:r>
            <a:r>
              <a:rPr lang="en-US" i="1" dirty="0" smtClean="0"/>
              <a:t>organization</a:t>
            </a:r>
            <a:r>
              <a:rPr lang="en-US" dirty="0" smtClean="0"/>
              <a:t>.</a:t>
            </a:r>
          </a:p>
          <a:p>
            <a:endParaRPr lang="en-US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One has to understand the algorithm to find the </a:t>
            </a:r>
            <a:r>
              <a:rPr lang="en-US" i="1" dirty="0" smtClean="0"/>
              <a:t>right</a:t>
            </a:r>
            <a:r>
              <a:rPr lang="en-US" dirty="0" smtClean="0"/>
              <a:t> </a:t>
            </a:r>
            <a:r>
              <a:rPr lang="en-US" i="1" dirty="0" smtClean="0"/>
              <a:t>organization</a:t>
            </a:r>
            <a:r>
              <a:rPr lang="en-US" dirty="0" smtClean="0"/>
              <a:t>.</a:t>
            </a:r>
          </a:p>
          <a:p>
            <a:endParaRPr lang="en-US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2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How to build models that provide nice generalizations</a:t>
            </a:r>
          </a:p>
          <a:p>
            <a:pPr marL="228600" indent="-228600">
              <a:buAutoNum type="arabicParenR"/>
            </a:pPr>
            <a:r>
              <a:rPr lang="en-US" dirty="0" smtClean="0"/>
              <a:t>How to implement </a:t>
            </a:r>
            <a:r>
              <a:rPr lang="en-US" smtClean="0"/>
              <a:t>the efficiently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Apply  the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/>
                <a:cs typeface="Times New Roman"/>
              </a:rPr>
              <a:t>How successful models &amp; systems were built?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How to develop novel data management models and systems?</a:t>
            </a:r>
            <a:endParaRPr lang="en-US" sz="110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87C6C-B76E-2147-B0EC-0D204502C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F7CC-CCD9-0E4F-8F23-A1EAC5346CDA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1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0F4-E0A6-A749-85FB-7D3B67DDFCA1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CD-3945-5743-BB15-825083641F7F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8AAC5-97A4-8544-889A-D0BA609B2E9F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6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C036-2D00-954F-99C0-45F2F3522357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1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AEEE-8452-5F45-B89E-0D954F25B189}" type="datetime1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6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1C85-31EC-B44E-91CC-3127B4521E96}" type="datetime1">
              <a:rPr lang="en-US" smtClean="0"/>
              <a:t>1/6/15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89719-01EA-CC4D-A5E7-D3CB0D103295}" type="datetime1">
              <a:rPr lang="en-US" smtClean="0"/>
              <a:t>1/6/15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E21D-A584-B24C-96E2-425D1960C400}" type="datetime1">
              <a:rPr lang="en-US" smtClean="0"/>
              <a:t>1/6/15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9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EEB5-891B-514E-B26B-B9F0B734A3BC}" type="datetime1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1058A-AF81-694B-BB0A-2191C0CDBDDC}" type="datetime1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CS440, Winter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086CF-A932-7A4C-A4BC-7167ABBC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0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2C0B-3CB5-EE47-B0AF-A0D7CDAB4474}" type="datetime1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 540, Winter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086CF-A932-7A4C-A4BC-7167ABBCD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8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CS 540 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Database Management Systems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199"/>
            <a:ext cx="6903575" cy="246264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Lecture1: Introduction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Arash Termehchy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					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The Structured </a:t>
            </a:r>
            <a:r>
              <a:rPr lang="en-US" sz="2400" dirty="0">
                <a:latin typeface="Times New Roman"/>
                <a:cs typeface="Times New Roman"/>
              </a:rPr>
              <a:t>Data Science Lab.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3029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Welcome to CS 540!</a:t>
            </a:r>
            <a:endParaRPr lang="en-US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pic>
        <p:nvPicPr>
          <p:cNvPr id="5" name="Content Placeholder 7" descr="Vertical-cmyk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737" r="-44737"/>
          <a:stretch>
            <a:fillRect/>
          </a:stretch>
        </p:blipFill>
        <p:spPr bwMode="auto">
          <a:xfrm>
            <a:off x="1696314" y="5383641"/>
            <a:ext cx="18288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79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Opportunities are priceless!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83" y="1600200"/>
            <a:ext cx="8726791" cy="51178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“In the mid-1850s,  Dr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b="1" dirty="0">
                <a:latin typeface="Times New Roman"/>
                <a:cs typeface="Times New Roman"/>
              </a:rPr>
              <a:t> John Snow </a:t>
            </a:r>
            <a:r>
              <a:rPr lang="en-US" dirty="0">
                <a:latin typeface="Times New Roman"/>
                <a:cs typeface="Times New Roman"/>
              </a:rPr>
              <a:t>plotted cholera deaths on a map, and in the corner of a particularly hard-hit </a:t>
            </a:r>
            <a:r>
              <a:rPr lang="en-US" dirty="0" smtClean="0">
                <a:latin typeface="Times New Roman"/>
                <a:cs typeface="Times New Roman"/>
              </a:rPr>
              <a:t>buildings </a:t>
            </a:r>
            <a:r>
              <a:rPr lang="en-US" dirty="0">
                <a:latin typeface="Times New Roman"/>
                <a:cs typeface="Times New Roman"/>
              </a:rPr>
              <a:t>was a water </a:t>
            </a:r>
            <a:r>
              <a:rPr lang="en-US" dirty="0" smtClean="0">
                <a:latin typeface="Times New Roman"/>
                <a:cs typeface="Times New Roman"/>
              </a:rPr>
              <a:t>pump. A 19</a:t>
            </a:r>
            <a:r>
              <a:rPr lang="en-US" baseline="30000" dirty="0" smtClean="0">
                <a:latin typeface="Times New Roman"/>
                <a:cs typeface="Times New Roman"/>
              </a:rPr>
              <a:t>th</a:t>
            </a:r>
            <a:r>
              <a:rPr lang="en-US" dirty="0">
                <a:latin typeface="Times New Roman"/>
                <a:cs typeface="Times New Roman"/>
              </a:rPr>
              <a:t>-century version of </a:t>
            </a:r>
            <a:r>
              <a:rPr lang="en-US" b="1" i="1" dirty="0" smtClean="0">
                <a:latin typeface="Times New Roman"/>
                <a:cs typeface="Times New Roman"/>
              </a:rPr>
              <a:t>Big Data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smtClean="0">
                <a:latin typeface="Times New Roman"/>
                <a:cs typeface="Times New Roman"/>
              </a:rPr>
              <a:t>which suggested </a:t>
            </a:r>
            <a:r>
              <a:rPr lang="en-US" dirty="0">
                <a:latin typeface="Times New Roman"/>
                <a:cs typeface="Times New Roman"/>
              </a:rPr>
              <a:t>an association between cholera and the </a:t>
            </a:r>
            <a:r>
              <a:rPr lang="en-US" dirty="0" smtClean="0">
                <a:latin typeface="Times New Roman"/>
                <a:cs typeface="Times New Roman"/>
              </a:rPr>
              <a:t>water pump.”</a:t>
            </a: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Not the one in Game of Thrones, 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more influential!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Integrating data sets may save thousands of lives.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 descr="560.kit.cm.319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92" y="3577497"/>
            <a:ext cx="2873197" cy="2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Paradigm Shifting impacts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83" y="1600200"/>
            <a:ext cx="872679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“The Fourth Paradigm: Data-Intensive Scientific Discovery”, Jim Gray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Empirical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Theoretical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Computational: </a:t>
            </a:r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-science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Sloan Sky Server is a top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cited resource in astronomy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 descr="fpcover-fu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99" y="2264448"/>
            <a:ext cx="3135975" cy="45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Unreasonable effectiveness of data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83" y="1600200"/>
            <a:ext cx="872679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 Halevy, </a:t>
            </a:r>
            <a:r>
              <a:rPr lang="en-US" i="1" dirty="0" smtClean="0">
                <a:latin typeface="Times New Roman"/>
                <a:cs typeface="Times New Roman"/>
              </a:rPr>
              <a:t>The unreasonable effectiveness of data</a:t>
            </a:r>
            <a:r>
              <a:rPr lang="en-US" dirty="0" smtClean="0">
                <a:latin typeface="Times New Roman"/>
                <a:cs typeface="Times New Roman"/>
              </a:rPr>
              <a:t>, IEEE Intelligence Systems, 2009.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More </a:t>
            </a:r>
            <a:r>
              <a:rPr lang="en-US" dirty="0">
                <a:latin typeface="Times New Roman"/>
                <a:cs typeface="Times New Roman"/>
              </a:rPr>
              <a:t>data </a:t>
            </a:r>
            <a:r>
              <a:rPr lang="en-US" dirty="0" smtClean="0">
                <a:latin typeface="Times New Roman"/>
                <a:cs typeface="Times New Roman"/>
              </a:rPr>
              <a:t>outperforms </a:t>
            </a:r>
            <a:r>
              <a:rPr lang="en-US" dirty="0">
                <a:latin typeface="Times New Roman"/>
                <a:cs typeface="Times New Roman"/>
              </a:rPr>
              <a:t>complex </a:t>
            </a:r>
            <a:r>
              <a:rPr lang="en-US" dirty="0" smtClean="0">
                <a:latin typeface="Times New Roman"/>
                <a:cs typeface="Times New Roman"/>
              </a:rPr>
              <a:t>statistical models in prediction and discovery.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Spread of diseases by analyzing Google query log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We do not need more complex statistical models.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 bit controversial at first!</a:t>
            </a:r>
          </a:p>
        </p:txBody>
      </p:sp>
    </p:spTree>
    <p:extLst>
      <p:ext uri="{BB962C8B-B14F-4D97-AF65-F5344CB8AC3E}">
        <p14:creationId xmlns:p14="http://schemas.microsoft.com/office/powerpoint/2010/main" val="30052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15" y="2280617"/>
            <a:ext cx="7772400" cy="203422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Why cannot we use traditional data management technology to query and analyze our data sets? 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6554" y="302915"/>
            <a:ext cx="900744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What are we waiting for?</a:t>
            </a:r>
            <a:endParaRPr lang="en-US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228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82" y="69813"/>
            <a:ext cx="9007446" cy="130930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Traditional systems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cannot deal with </a:t>
            </a:r>
            <a:r>
              <a:rPr lang="en-U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enormous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data sets.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53" y="1379118"/>
            <a:ext cx="8867020" cy="4747045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Hardon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Colider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can 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generate 500 </a:t>
            </a:r>
            <a:r>
              <a:rPr lang="en-US" dirty="0" err="1">
                <a:latin typeface="Times New Roman"/>
                <a:cs typeface="Times New Roman"/>
              </a:rPr>
              <a:t>exabyte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 per day.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Sloan Sky Server will 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soon store 30 terabyte 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per day.</a:t>
            </a:r>
          </a:p>
          <a:p>
            <a:r>
              <a:rPr lang="en-US" sz="3000" dirty="0" smtClean="0">
                <a:latin typeface="Times New Roman"/>
                <a:cs typeface="Times New Roman"/>
              </a:rPr>
              <a:t>Advances in hardware </a:t>
            </a:r>
          </a:p>
          <a:p>
            <a:pPr marL="0" indent="0">
              <a:buNone/>
            </a:pPr>
            <a:r>
              <a:rPr lang="en-US" sz="3000" dirty="0">
                <a:latin typeface="Times New Roman"/>
                <a:cs typeface="Times New Roman"/>
              </a:rPr>
              <a:t> </a:t>
            </a:r>
            <a:r>
              <a:rPr lang="en-US" sz="3000" dirty="0" smtClean="0">
                <a:latin typeface="Times New Roman"/>
                <a:cs typeface="Times New Roman"/>
              </a:rPr>
              <a:t> outpaced DBMS technology.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34" y="1297188"/>
            <a:ext cx="4255665" cy="51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884" y="69813"/>
            <a:ext cx="9007446" cy="1268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Traditional systems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cannot deal with </a:t>
            </a:r>
            <a:r>
              <a:rPr lang="en-U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staggering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number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data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sets.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83" y="1488346"/>
            <a:ext cx="8726791" cy="503853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RDBMS used to deal with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a single static database. 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We need to transform and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 or integrate </a:t>
            </a:r>
            <a:r>
              <a:rPr lang="en-US" b="1" i="1" dirty="0" smtClean="0">
                <a:latin typeface="Times New Roman"/>
                <a:cs typeface="Times New Roman"/>
              </a:rPr>
              <a:t>large</a:t>
            </a:r>
            <a:r>
              <a:rPr lang="en-US" dirty="0" smtClean="0">
                <a:latin typeface="Times New Roman"/>
                <a:cs typeface="Times New Roman"/>
              </a:rPr>
              <a:t> number 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of </a:t>
            </a:r>
            <a:r>
              <a:rPr lang="en-US" b="1" i="1" dirty="0" smtClean="0">
                <a:latin typeface="Times New Roman"/>
                <a:cs typeface="Times New Roman"/>
              </a:rPr>
              <a:t>evolving</a:t>
            </a:r>
            <a:r>
              <a:rPr lang="en-US" dirty="0" smtClean="0">
                <a:latin typeface="Times New Roman"/>
                <a:cs typeface="Times New Roman"/>
              </a:rPr>
              <a:t> data sets.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Impossible to do manually.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“If you’re an data integration 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expert, you always find jobs!”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626" y="1515668"/>
            <a:ext cx="3698098" cy="44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8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1664" y="76199"/>
            <a:ext cx="8915400" cy="988405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35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Current systems are not built for </a:t>
            </a:r>
            <a:r>
              <a:rPr lang="en-US" altLang="en-US" sz="35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scientists and normal users</a:t>
            </a:r>
            <a:r>
              <a:rPr lang="en-US" altLang="en-US" sz="35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850" y="1115404"/>
            <a:ext cx="8007350" cy="1795462"/>
          </a:xfrm>
          <a:prstGeom prst="rect">
            <a:avLst/>
          </a:prstGeom>
          <a:solidFill>
            <a:srgbClr val="FFF4C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50000"/>
              </a:lnSpc>
              <a:defRPr/>
            </a:pPr>
            <a:endParaRPr lang="en-US" altLang="en-US" sz="2800" i="1" dirty="0" smtClean="0">
              <a:sym typeface="Gill Sans Light" charset="0"/>
            </a:endParaRPr>
          </a:p>
          <a:p>
            <a:pPr algn="ctr" eaLnBrk="1" hangingPunct="1">
              <a:defRPr/>
            </a:pPr>
            <a:r>
              <a:rPr lang="en-US" altLang="en-US" sz="2400" i="1" dirty="0" smtClean="0">
                <a:solidFill>
                  <a:srgbClr val="800000"/>
                </a:solidFill>
                <a:latin typeface="Tw Cen MT" pitchFamily="34" charset="0"/>
                <a:sym typeface="Gill Sans Light" charset="0"/>
              </a:rPr>
              <a:t>“….(in the next few years) we project a need for 1.5 million additional analysts in the United States who can analyze data effectively…“,</a:t>
            </a:r>
          </a:p>
          <a:p>
            <a:pPr algn="ctr" eaLnBrk="1" hangingPunct="1">
              <a:defRPr/>
            </a:pPr>
            <a:r>
              <a:rPr lang="en-US" altLang="en-US" sz="2400" dirty="0" smtClean="0">
                <a:solidFill>
                  <a:srgbClr val="800000"/>
                </a:solidFill>
                <a:latin typeface="Tw Cen MT" pitchFamily="34" charset="0"/>
                <a:sym typeface="Gill Sans Light" charset="0"/>
              </a:rPr>
              <a:t>-- McKinsey Big Data Study,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755" y="2914985"/>
            <a:ext cx="1800225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-76200" y="5638800"/>
            <a:ext cx="9372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i="1" dirty="0" smtClean="0"/>
              <a:t>“It may take a PhD in machine learning to successfully deploy a data analytics algorithm!” 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936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6041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How did we succeed before? 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4801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 </a:t>
            </a:r>
            <a:r>
              <a:rPr lang="en-US" sz="3000" dirty="0" smtClean="0"/>
              <a:t>  </a:t>
            </a:r>
            <a:r>
              <a:rPr lang="en-US" sz="3000" dirty="0" smtClean="0">
                <a:latin typeface="Times New Roman"/>
                <a:cs typeface="Times New Roman"/>
              </a:rPr>
              <a:t>“These </a:t>
            </a:r>
            <a:r>
              <a:rPr lang="en-US" sz="3000" dirty="0">
                <a:latin typeface="Times New Roman"/>
                <a:cs typeface="Times New Roman"/>
              </a:rPr>
              <a:t>innovations give one of the best examples of research prototypes turning into products. The relational model, parallel database systems, </a:t>
            </a:r>
            <a:r>
              <a:rPr lang="en-US" sz="3000" dirty="0" smtClean="0">
                <a:latin typeface="Times New Roman"/>
                <a:cs typeface="Times New Roman"/>
              </a:rPr>
              <a:t>active databases, and object-relational databases all </a:t>
            </a:r>
            <a:r>
              <a:rPr lang="en-US" sz="3000" dirty="0">
                <a:latin typeface="Times New Roman"/>
                <a:cs typeface="Times New Roman"/>
              </a:rPr>
              <a:t>came from </a:t>
            </a:r>
            <a:r>
              <a:rPr lang="en-US" sz="3500" b="1" dirty="0">
                <a:latin typeface="Times New Roman"/>
                <a:cs typeface="Times New Roman"/>
              </a:rPr>
              <a:t>the academic </a:t>
            </a:r>
            <a:r>
              <a:rPr lang="en-US" sz="3500" b="1" dirty="0" smtClean="0">
                <a:latin typeface="Times New Roman"/>
                <a:cs typeface="Times New Roman"/>
              </a:rPr>
              <a:t>and </a:t>
            </a:r>
            <a:r>
              <a:rPr lang="en-US" sz="3500" b="1" dirty="0">
                <a:latin typeface="Times New Roman"/>
                <a:cs typeface="Times New Roman"/>
              </a:rPr>
              <a:t>industrial research labs</a:t>
            </a:r>
            <a:r>
              <a:rPr lang="en-US" sz="3000" dirty="0">
                <a:latin typeface="Times New Roman"/>
                <a:cs typeface="Times New Roman"/>
              </a:rPr>
              <a:t>. The development </a:t>
            </a:r>
            <a:r>
              <a:rPr lang="en-US" sz="3000" dirty="0" smtClean="0">
                <a:latin typeface="Times New Roman"/>
                <a:cs typeface="Times New Roman"/>
              </a:rPr>
              <a:t>of </a:t>
            </a:r>
            <a:r>
              <a:rPr lang="en-US" sz="3000" dirty="0">
                <a:latin typeface="Times New Roman"/>
                <a:cs typeface="Times New Roman"/>
              </a:rPr>
              <a:t>database technology has been a textbook case of successful collaboration between academe and industry</a:t>
            </a:r>
            <a:r>
              <a:rPr lang="en-US" sz="3000" dirty="0" smtClean="0">
                <a:latin typeface="Times New Roman"/>
                <a:cs typeface="Times New Roman"/>
              </a:rPr>
              <a:t>.” </a:t>
            </a:r>
          </a:p>
          <a:p>
            <a:pPr marL="0" indent="0">
              <a:buNone/>
            </a:pPr>
            <a:r>
              <a:rPr lang="en-US" sz="3000" i="1" dirty="0" smtClean="0">
                <a:latin typeface="Times New Roman"/>
                <a:cs typeface="Times New Roman"/>
              </a:rPr>
              <a:t>Jim Gray, Evolution of Data Management </a:t>
            </a:r>
            <a:endParaRPr lang="en-US" sz="30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9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86" y="152873"/>
            <a:ext cx="8925513" cy="812327"/>
          </a:xfrm>
        </p:spPr>
        <p:txBody>
          <a:bodyPr>
            <a:normAutofit/>
          </a:bodyPr>
          <a:lstStyle/>
          <a:p>
            <a:pPr algn="l"/>
            <a: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Our plan of attack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Learn the fundamental ( and successful)  ideas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Data and query models, data systems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Studying classic and new research papers.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Both theory and system building.</a:t>
            </a:r>
          </a:p>
          <a:p>
            <a:r>
              <a:rPr lang="en-US" dirty="0" smtClean="0">
                <a:solidFill>
                  <a:srgbClr val="C0504D"/>
                </a:solidFill>
                <a:latin typeface="Times New Roman"/>
                <a:cs typeface="Times New Roman"/>
              </a:rPr>
              <a:t>Develop novel data models</a:t>
            </a:r>
            <a:r>
              <a:rPr lang="en-US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C0504D"/>
                </a:solidFill>
                <a:latin typeface="Times New Roman"/>
                <a:cs typeface="Times New Roman"/>
              </a:rPr>
              <a:t>and systems!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Interesting and relevant database related problems.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Doing projects.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Apply the lessons learned from the papers.</a:t>
            </a: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68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258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0090"/>
                </a:solidFill>
                <a:latin typeface="Times New Roman"/>
                <a:cs typeface="Times New Roman"/>
              </a:rPr>
              <a:t>Learning the fundamentals: </a:t>
            </a:r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/>
            </a:r>
            <a:b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</a:br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Paper review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910"/>
            <a:ext cx="8399842" cy="53798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Read and summarize the papers before the lecture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What is the main problem discussed in the paper?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Why is it important?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What are the main ideas of the proposed solutions?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What are the final results  of the paper?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Find an interesting question from the paper.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Post them on Piazza before 12:00 pm of the day of the class.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One paper per </a:t>
            </a:r>
            <a:r>
              <a:rPr lang="en-US" dirty="0" smtClean="0">
                <a:latin typeface="Times New Roman"/>
                <a:cs typeface="Times New Roman"/>
              </a:rPr>
              <a:t>lecture marked by * in the </a:t>
            </a:r>
            <a:r>
              <a:rPr lang="en-US" smtClean="0">
                <a:latin typeface="Times New Roman"/>
                <a:cs typeface="Times New Roman"/>
              </a:rPr>
              <a:t>course website, </a:t>
            </a:r>
            <a:r>
              <a:rPr lang="en-US" dirty="0" smtClean="0">
                <a:latin typeface="Times New Roman"/>
                <a:cs typeface="Times New Roman"/>
              </a:rPr>
              <a:t>but </a:t>
            </a:r>
            <a:r>
              <a:rPr lang="en-US" dirty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ou can </a:t>
            </a:r>
            <a:r>
              <a:rPr lang="en-US" dirty="0">
                <a:latin typeface="Times New Roman"/>
                <a:cs typeface="Times New Roman"/>
              </a:rPr>
              <a:t>skip </a:t>
            </a:r>
            <a:r>
              <a:rPr lang="en-US" dirty="0" smtClean="0">
                <a:latin typeface="Times New Roman"/>
                <a:cs typeface="Times New Roman"/>
              </a:rPr>
              <a:t>two reviews.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Read the references on the course website on </a:t>
            </a:r>
            <a:r>
              <a:rPr lang="en-US" i="1" dirty="0" smtClean="0">
                <a:latin typeface="Times New Roman"/>
                <a:cs typeface="Times New Roman"/>
              </a:rPr>
              <a:t>“how to read scientific papers”.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152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6041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 Evolution of data management  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480190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Manual processing: 1900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Mechanical punch-cards: 1900 - 1955 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Stored-program computers:  sequential record processing: 1955 - 1970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Online navigational network databases: 1965 - 1980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Relational Databases: 1980 - 1995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Post-relational and the Internet: 1995 - </a:t>
            </a: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099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45" y="152873"/>
            <a:ext cx="8229600" cy="9258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Learning the fundamentals: Lectures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Review and discuss the papers.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Will be available on the course website right before the class.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Provide the road map for studying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papers can seem overwhelming.</a:t>
            </a:r>
          </a:p>
          <a:p>
            <a:r>
              <a:rPr lang="en-US" dirty="0">
                <a:latin typeface="Times New Roman"/>
                <a:cs typeface="Times New Roman"/>
              </a:rPr>
              <a:t>Attendance is not required but </a:t>
            </a:r>
            <a:r>
              <a:rPr lang="en-US" b="1" dirty="0" smtClean="0">
                <a:latin typeface="Times New Roman"/>
                <a:cs typeface="Times New Roman"/>
              </a:rPr>
              <a:t>encouraged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Participate and ask questions! 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997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399842" cy="9258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0090"/>
                </a:solidFill>
                <a:latin typeface="Times New Roman"/>
                <a:cs typeface="Times New Roman"/>
              </a:rPr>
              <a:t>Learning the fundamentals: </a:t>
            </a:r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Assignments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Three assignments: </a:t>
            </a:r>
            <a:r>
              <a:rPr lang="en-US" dirty="0" smtClean="0">
                <a:latin typeface="Times New Roman"/>
                <a:cs typeface="Times New Roman"/>
              </a:rPr>
              <a:t>both </a:t>
            </a:r>
            <a:r>
              <a:rPr lang="en-US" dirty="0">
                <a:latin typeface="Times New Roman"/>
                <a:cs typeface="Times New Roman"/>
              </a:rPr>
              <a:t>written and programming. 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Announced on Piazza and course website, posted on the course website.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You check your understanding of the fundamental </a:t>
            </a:r>
            <a:r>
              <a:rPr lang="en-US" dirty="0">
                <a:latin typeface="Times New Roman"/>
                <a:cs typeface="Times New Roman"/>
              </a:rPr>
              <a:t>concepts, algorithms, and </a:t>
            </a:r>
            <a:r>
              <a:rPr lang="en-US" dirty="0" smtClean="0">
                <a:latin typeface="Times New Roman"/>
                <a:cs typeface="Times New Roman"/>
              </a:rPr>
              <a:t>systems.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Submit using TEACH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Write using word processors and submit in </a:t>
            </a:r>
            <a:r>
              <a:rPr lang="en-US" sz="3200" dirty="0" err="1" smtClean="0">
                <a:latin typeface="Times New Roman"/>
                <a:cs typeface="Times New Roman"/>
              </a:rPr>
              <a:t>pdf</a:t>
            </a:r>
            <a:r>
              <a:rPr lang="en-US" sz="3200" dirty="0" smtClean="0">
                <a:latin typeface="Times New Roman"/>
                <a:cs typeface="Times New Roman"/>
              </a:rPr>
              <a:t> format.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Start </a:t>
            </a:r>
            <a:r>
              <a:rPr lang="en-US" sz="3200" dirty="0">
                <a:latin typeface="Times New Roman"/>
                <a:cs typeface="Times New Roman"/>
              </a:rPr>
              <a:t>early</a:t>
            </a:r>
            <a:r>
              <a:rPr lang="en-US" sz="3200" dirty="0" smtClean="0">
                <a:latin typeface="Times New Roman"/>
                <a:cs typeface="Times New Roman"/>
              </a:rPr>
              <a:t>!!!</a:t>
            </a:r>
            <a:endParaRPr lang="en-US" sz="3200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507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2583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0090"/>
                </a:solidFill>
                <a:latin typeface="Times New Roman"/>
                <a:cs typeface="Times New Roman"/>
              </a:rPr>
              <a:t>Learning the fundamentals: E</a:t>
            </a:r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xam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Midterm exam in class.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Closed </a:t>
            </a:r>
            <a:r>
              <a:rPr lang="en-US" dirty="0">
                <a:latin typeface="Times New Roman"/>
                <a:cs typeface="Times New Roman"/>
              </a:rPr>
              <a:t>books and </a:t>
            </a:r>
            <a:r>
              <a:rPr lang="en-US" dirty="0" smtClean="0">
                <a:latin typeface="Times New Roman"/>
                <a:cs typeface="Times New Roman"/>
              </a:rPr>
              <a:t>notes</a:t>
            </a:r>
          </a:p>
          <a:p>
            <a:r>
              <a:rPr lang="en-US" dirty="0">
                <a:latin typeface="Times New Roman"/>
                <a:cs typeface="Times New Roman"/>
              </a:rPr>
              <a:t>Tests your knowledge of the </a:t>
            </a:r>
            <a:r>
              <a:rPr lang="en-US" dirty="0" smtClean="0">
                <a:latin typeface="Times New Roman"/>
                <a:cs typeface="Times New Roman"/>
              </a:rPr>
              <a:t>papers and subjects </a:t>
            </a:r>
            <a:r>
              <a:rPr lang="en-US" dirty="0">
                <a:latin typeface="Times New Roman"/>
                <a:cs typeface="Times New Roman"/>
              </a:rPr>
              <a:t>discussed in the class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>
                <a:latin typeface="Times New Roman"/>
                <a:cs typeface="Times New Roman"/>
              </a:rPr>
              <a:t>No final exam (instead you work on your projects).</a:t>
            </a: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50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Building new model/system: Project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334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small research project on data management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Theory, system building, or evaluating current systems.   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Novel: </a:t>
            </a:r>
            <a:r>
              <a:rPr lang="en-US" dirty="0" smtClean="0">
                <a:latin typeface="Times New Roman"/>
                <a:cs typeface="Times New Roman"/>
              </a:rPr>
              <a:t>managing </a:t>
            </a:r>
            <a:r>
              <a:rPr lang="en-US" i="1" dirty="0" smtClean="0">
                <a:latin typeface="Times New Roman"/>
                <a:cs typeface="Times New Roman"/>
              </a:rPr>
              <a:t>staggering</a:t>
            </a:r>
            <a:r>
              <a:rPr lang="en-US" dirty="0" smtClean="0">
                <a:latin typeface="Times New Roman"/>
                <a:cs typeface="Times New Roman"/>
              </a:rPr>
              <a:t> number of </a:t>
            </a:r>
            <a:r>
              <a:rPr lang="en-US" i="1" dirty="0" smtClean="0">
                <a:latin typeface="Times New Roman"/>
                <a:cs typeface="Times New Roman"/>
              </a:rPr>
              <a:t>large</a:t>
            </a:r>
            <a:r>
              <a:rPr lang="en-US" dirty="0" smtClean="0">
                <a:latin typeface="Times New Roman"/>
                <a:cs typeface="Times New Roman"/>
              </a:rPr>
              <a:t> databases. 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Challenging</a:t>
            </a:r>
            <a:r>
              <a:rPr lang="en-US" dirty="0" smtClean="0">
                <a:latin typeface="Times New Roman"/>
                <a:cs typeface="Times New Roman"/>
              </a:rPr>
              <a:t>: more than well-specified implementation.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Groups of 1 – 4 students.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You may choose one of the suggested projects or pick a project related to the course material.</a:t>
            </a:r>
          </a:p>
          <a:p>
            <a:pPr marL="457200" lvl="1" indent="0">
              <a:buNone/>
            </a:pP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7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3"/>
          <a:srcRect r="728"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990600"/>
          </a:xfrm>
        </p:spPr>
        <p:txBody>
          <a:bodyPr/>
          <a:lstStyle/>
          <a:p>
            <a:pPr algn="l"/>
            <a:r>
              <a:rPr lang="en-US" sz="3200" b="1" dirty="0" smtClean="0">
                <a:solidFill>
                  <a:srgbClr val="FFFFFF"/>
                </a:solidFill>
                <a:latin typeface="Verdana" pitchFamily="34" charset="0"/>
              </a:rPr>
              <a:t>Example: Universal Data Analytics </a:t>
            </a:r>
            <a:endParaRPr lang="en-US" sz="700" b="1" dirty="0" smtClean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1507" name="Rectangle 15"/>
          <p:cNvSpPr>
            <a:spLocks noChangeArrowheads="1"/>
          </p:cNvSpPr>
          <p:nvPr/>
        </p:nvSpPr>
        <p:spPr bwMode="auto">
          <a:xfrm>
            <a:off x="-381000" y="1828800"/>
            <a:ext cx="9525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smtClean="0"/>
              <a:t>Each data analytic algorithm requires its input to be organized in a certain way.</a:t>
            </a:r>
          </a:p>
          <a:p>
            <a:pPr lvl="1"/>
            <a:r>
              <a:rPr lang="en-US" sz="2800" b="1" dirty="0" smtClean="0"/>
              <a:t>			        Data Scientist</a:t>
            </a:r>
            <a:endParaRPr lang="en-US" sz="2800" b="1" dirty="0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-381000" y="762000"/>
            <a:ext cx="937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smtClean="0"/>
              <a:t>Big Data is extremely heterogeneous!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07" y="3124200"/>
            <a:ext cx="244719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24200"/>
            <a:ext cx="2762391" cy="2206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882" y="4953000"/>
            <a:ext cx="3189518" cy="381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199" y="3124200"/>
            <a:ext cx="2999231" cy="1828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666750"/>
            <a:ext cx="2590800" cy="1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4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915399" cy="9144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3100" dirty="0" smtClean="0">
                <a:solidFill>
                  <a:srgbClr val="FF0000"/>
                </a:solidFill>
              </a:rPr>
              <a:t>Universal Data Analytics:</a:t>
            </a:r>
          </a:p>
        </p:txBody>
      </p:sp>
      <p:sp>
        <p:nvSpPr>
          <p:cNvPr id="18436" name="Content Placeholder 1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105400"/>
          </a:xfrm>
        </p:spPr>
        <p:txBody>
          <a:bodyPr/>
          <a:lstStyle/>
          <a:p>
            <a:r>
              <a:rPr lang="en-US" sz="2500" dirty="0" smtClean="0"/>
              <a:t>Example:</a:t>
            </a:r>
          </a:p>
          <a:p>
            <a:endParaRPr lang="en-US" sz="2800" dirty="0"/>
          </a:p>
          <a:p>
            <a:endParaRPr lang="en-US" altLang="en-US" sz="2800" dirty="0"/>
          </a:p>
          <a:p>
            <a:endParaRPr lang="en-US" altLang="en-US" sz="2800" dirty="0" smtClean="0"/>
          </a:p>
          <a:p>
            <a:endParaRPr lang="en-US" altLang="en-US" sz="2800" dirty="0"/>
          </a:p>
          <a:p>
            <a:endParaRPr lang="en-US" altLang="en-US" sz="2800" dirty="0" smtClean="0"/>
          </a:p>
        </p:txBody>
      </p:sp>
      <p:pic>
        <p:nvPicPr>
          <p:cNvPr id="6" name="Picture 2" descr="http://img4.wikia.nocookie.net/__cb20130730023210/godzilla/images/f/f2/IM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60661" cy="53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movie-things.appspot.com/jquery/free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1798760" cy="3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000"/>
            <a:ext cx="9144000" cy="144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910100"/>
            <a:ext cx="8763000" cy="14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Current </a:t>
            </a:r>
            <a:r>
              <a:rPr lang="en-US" sz="2800" dirty="0">
                <a:solidFill>
                  <a:srgbClr val="FF0000"/>
                </a:solidFill>
              </a:rPr>
              <a:t>algorithms work well on some </a:t>
            </a:r>
            <a:r>
              <a:rPr lang="en-US" sz="2800" dirty="0" smtClean="0">
                <a:solidFill>
                  <a:srgbClr val="FF0000"/>
                </a:solidFill>
              </a:rPr>
              <a:t>organizations and </a:t>
            </a:r>
            <a:r>
              <a:rPr lang="en-US" sz="2800" dirty="0">
                <a:solidFill>
                  <a:srgbClr val="FF0000"/>
                </a:solidFill>
              </a:rPr>
              <a:t>terrible on others.</a:t>
            </a:r>
          </a:p>
        </p:txBody>
      </p:sp>
      <p:sp>
        <p:nvSpPr>
          <p:cNvPr id="18436" name="Content Placeholder 1"/>
          <p:cNvSpPr>
            <a:spLocks noGrp="1"/>
          </p:cNvSpPr>
          <p:nvPr>
            <p:ph idx="1"/>
          </p:nvPr>
        </p:nvSpPr>
        <p:spPr>
          <a:xfrm>
            <a:off x="152400" y="1143000"/>
            <a:ext cx="8534400" cy="5105400"/>
          </a:xfrm>
        </p:spPr>
        <p:txBody>
          <a:bodyPr/>
          <a:lstStyle/>
          <a:p>
            <a:r>
              <a:rPr lang="en-US" sz="2800" dirty="0" smtClean="0"/>
              <a:t>Query: Find the most similar movie to </a:t>
            </a:r>
            <a:r>
              <a:rPr lang="en-US" sz="2800" i="1" dirty="0" smtClean="0"/>
              <a:t>Star Wars III</a:t>
            </a:r>
            <a:endParaRPr lang="en-US" sz="2800" i="1" dirty="0"/>
          </a:p>
          <a:p>
            <a:endParaRPr lang="en-US" altLang="en-US" sz="2800" dirty="0"/>
          </a:p>
          <a:p>
            <a:endParaRPr lang="en-US" altLang="en-US" sz="2800" dirty="0" smtClean="0"/>
          </a:p>
          <a:p>
            <a:endParaRPr lang="en-US" altLang="en-US" sz="2800" dirty="0"/>
          </a:p>
          <a:p>
            <a:endParaRPr lang="en-US" altLang="en-US" sz="2800" dirty="0" smtClean="0"/>
          </a:p>
        </p:txBody>
      </p:sp>
      <p:pic>
        <p:nvPicPr>
          <p:cNvPr id="6" name="Picture 2" descr="http://img4.wikia.nocookie.net/__cb20130730023210/godzilla/images/f/f2/IM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860661" cy="53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movie-things.appspot.com/jquery/free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2067"/>
            <a:ext cx="1798760" cy="3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90800"/>
            <a:ext cx="8610600" cy="1364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953000"/>
            <a:ext cx="8382000" cy="1353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934200" y="3352800"/>
            <a:ext cx="2133600" cy="838200"/>
          </a:xfrm>
          <a:prstGeom prst="ellipse">
            <a:avLst/>
          </a:prstGeom>
          <a:solidFill>
            <a:srgbClr val="0000FF">
              <a:alpha val="4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4800" y="5791200"/>
            <a:ext cx="2133600" cy="838200"/>
          </a:xfrm>
          <a:prstGeom prst="ellipse">
            <a:avLst/>
          </a:prstGeom>
          <a:solidFill>
            <a:srgbClr val="0000FF">
              <a:alpha val="4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Scientific merit: </a:t>
            </a:r>
            <a:r>
              <a:rPr lang="en-US" sz="2800" dirty="0">
                <a:solidFill>
                  <a:srgbClr val="FF0000"/>
                </a:solidFill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t is hard to measure the effectiveness of an algorithm.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436" name="Content Placeholder 1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5105400"/>
          </a:xfrm>
        </p:spPr>
        <p:txBody>
          <a:bodyPr/>
          <a:lstStyle/>
          <a:p>
            <a:r>
              <a:rPr lang="en-US" sz="2800" dirty="0" smtClean="0"/>
              <a:t>Two papers from the same research group that use the same data set (DBLP). </a:t>
            </a:r>
            <a:endParaRPr lang="en-US" sz="2800" i="1" dirty="0"/>
          </a:p>
          <a:p>
            <a:endParaRPr lang="en-US" altLang="en-US" sz="2800" dirty="0"/>
          </a:p>
          <a:p>
            <a:endParaRPr lang="en-US" altLang="en-US" sz="2800" dirty="0" smtClean="0"/>
          </a:p>
          <a:p>
            <a:endParaRPr lang="en-US" altLang="en-US" sz="2800" dirty="0"/>
          </a:p>
          <a:p>
            <a:endParaRPr lang="en-US" alt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25943"/>
            <a:ext cx="7404100" cy="1936457"/>
          </a:xfrm>
          <a:prstGeom prst="rect">
            <a:avLst/>
          </a:prstGeom>
        </p:spPr>
      </p:pic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-457200" y="4191000"/>
            <a:ext cx="9525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The smartness of the algorithms depends on data representation!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4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15400" cy="685800"/>
          </a:xfrm>
        </p:spPr>
        <p:txBody>
          <a:bodyPr/>
          <a:lstStyle/>
          <a:p>
            <a:pPr algn="l" eaLnBrk="1" hangingPunct="1"/>
            <a:r>
              <a:rPr lang="en-US" altLang="en-US" sz="3000" dirty="0" smtClean="0">
                <a:solidFill>
                  <a:srgbClr val="FF0000"/>
                </a:solidFill>
              </a:rPr>
              <a:t>Data scientists have to find the right representation!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17798"/>
            <a:ext cx="6705600" cy="2306402"/>
          </a:xfrm>
          <a:prstGeom prst="rect">
            <a:avLst/>
          </a:prstGeom>
        </p:spPr>
      </p:pic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-254000" y="3550160"/>
            <a:ext cx="9525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b="1" u="sng" dirty="0"/>
              <a:t>Goal</a:t>
            </a:r>
            <a:r>
              <a:rPr lang="en-US" sz="2800" b="1" dirty="0"/>
              <a:t>: </a:t>
            </a:r>
            <a:r>
              <a:rPr lang="en-US" sz="2800" dirty="0"/>
              <a:t> </a:t>
            </a:r>
            <a:r>
              <a:rPr lang="en-US" sz="2800" dirty="0" smtClean="0"/>
              <a:t>Develop algorithms that return the same answers over different representations of the same data set.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3"/>
          <a:srcRect r="728"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60868"/>
            <a:ext cx="9144000" cy="990600"/>
          </a:xfrm>
        </p:spPr>
        <p:txBody>
          <a:bodyPr/>
          <a:lstStyle/>
          <a:p>
            <a:pPr algn="l"/>
            <a:r>
              <a:rPr lang="en-US" sz="3200" b="1" dirty="0" smtClean="0">
                <a:solidFill>
                  <a:srgbClr val="FFFFFF"/>
                </a:solidFill>
                <a:latin typeface="Verdana" pitchFamily="34" charset="0"/>
              </a:rPr>
              <a:t>Human Centric Databases </a:t>
            </a:r>
            <a:br>
              <a:rPr lang="en-US" sz="3200" b="1" dirty="0" smtClean="0">
                <a:solidFill>
                  <a:srgbClr val="FFFFFF"/>
                </a:solidFill>
                <a:latin typeface="Verdana" pitchFamily="34" charset="0"/>
              </a:rPr>
            </a:br>
            <a:endParaRPr lang="en-US" sz="700" b="1" dirty="0" smtClean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-381000" y="2806005"/>
            <a:ext cx="7543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smtClean="0"/>
              <a:t>Ordinary users do not know these languages, make mistake, have incomplete information, … .  </a:t>
            </a:r>
            <a:r>
              <a:rPr lang="en-US" sz="2800" b="1" i="1" dirty="0"/>
              <a:t>T</a:t>
            </a:r>
            <a:r>
              <a:rPr lang="en-US" sz="2800" b="1" i="1" dirty="0" smtClean="0"/>
              <a:t>hey’re only human</a:t>
            </a:r>
            <a:r>
              <a:rPr lang="en-US" sz="2800" dirty="0" smtClean="0"/>
              <a:t>!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-304800" y="762000"/>
            <a:ext cx="7696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smtClean="0"/>
              <a:t>Logic-based languages, e.g. SQL, are the main method of modeling and querying data.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85800"/>
            <a:ext cx="1524000" cy="1982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438" y="2664069"/>
            <a:ext cx="2183562" cy="2136531"/>
          </a:xfrm>
          <a:prstGeom prst="rect">
            <a:avLst/>
          </a:prstGeom>
        </p:spPr>
      </p:pic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-381000" y="5029200"/>
            <a:ext cx="9525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b="1" u="sng" dirty="0"/>
              <a:t>Goal</a:t>
            </a:r>
            <a:r>
              <a:rPr lang="en-US" sz="2800" b="1" dirty="0"/>
              <a:t>: </a:t>
            </a:r>
            <a:r>
              <a:rPr lang="en-US" sz="2800" dirty="0"/>
              <a:t> </a:t>
            </a:r>
            <a:r>
              <a:rPr lang="en-US" sz="2800" dirty="0" smtClean="0"/>
              <a:t>Develop expressive and easy-to-use query interfaces.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1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6041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The notion of database management system (DBMS)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W. McGee</a:t>
            </a:r>
            <a:r>
              <a:rPr lang="en-US" sz="2800" dirty="0">
                <a:latin typeface="Times New Roman"/>
                <a:cs typeface="Times New Roman"/>
              </a:rPr>
              <a:t>,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Generalization: Key to Successful Electronic Data Processing</a:t>
            </a:r>
            <a:r>
              <a:rPr lang="en-US" sz="2800" dirty="0" smtClean="0">
                <a:latin typeface="Times New Roman"/>
                <a:cs typeface="Times New Roman"/>
              </a:rPr>
              <a:t>, Journal of ACM, 1959.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Data processing was mostly ad-hoc programs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We need generalization (abstraction):</a:t>
            </a:r>
          </a:p>
          <a:p>
            <a:pPr lvl="1"/>
            <a:r>
              <a:rPr lang="en-US" b="1" dirty="0" smtClean="0">
                <a:latin typeface="Times New Roman"/>
                <a:cs typeface="Times New Roman"/>
              </a:rPr>
              <a:t>Operation</a:t>
            </a:r>
            <a:r>
              <a:rPr lang="en-US" dirty="0" smtClean="0">
                <a:latin typeface="Times New Roman"/>
                <a:cs typeface="Times New Roman"/>
              </a:rPr>
              <a:t>: sort, select part of the file, …</a:t>
            </a:r>
          </a:p>
          <a:p>
            <a:pPr lvl="1"/>
            <a:r>
              <a:rPr lang="en-US" b="1" dirty="0" smtClean="0">
                <a:latin typeface="Times New Roman"/>
                <a:cs typeface="Times New Roman"/>
              </a:rPr>
              <a:t>File: </a:t>
            </a:r>
            <a:r>
              <a:rPr lang="en-US" dirty="0" smtClean="0">
                <a:latin typeface="Times New Roman"/>
                <a:cs typeface="Times New Roman"/>
              </a:rPr>
              <a:t>A sequence of records </a:t>
            </a:r>
          </a:p>
          <a:p>
            <a:r>
              <a:rPr lang="en-US" dirty="0">
                <a:latin typeface="Times New Roman"/>
                <a:cs typeface="Times New Roman"/>
              </a:rPr>
              <a:t>It makes our systems </a:t>
            </a:r>
            <a:r>
              <a:rPr lang="en-US" i="1" u="sng" dirty="0">
                <a:latin typeface="Times New Roman"/>
                <a:cs typeface="Times New Roman"/>
              </a:rPr>
              <a:t>usable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i="1" u="sng" dirty="0">
                <a:latin typeface="Times New Roman"/>
                <a:cs typeface="Times New Roman"/>
              </a:rPr>
              <a:t>scalable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More people can use them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Easier to extend for large number of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151020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915399" cy="914400"/>
          </a:xfrm>
        </p:spPr>
        <p:txBody>
          <a:bodyPr/>
          <a:lstStyle/>
          <a:p>
            <a:pPr algn="l" eaLnBrk="1" hangingPunct="1"/>
            <a:r>
              <a:rPr lang="en-US" altLang="en-US" sz="3200" dirty="0" smtClean="0">
                <a:solidFill>
                  <a:srgbClr val="FF0000"/>
                </a:solidFill>
              </a:rPr>
              <a:t>Example Project: </a:t>
            </a:r>
            <a:r>
              <a:rPr lang="en-US" altLang="en-US" sz="3100" dirty="0" smtClean="0">
                <a:solidFill>
                  <a:srgbClr val="FF0000"/>
                </a:solidFill>
              </a:rPr>
              <a:t>Automatic Database Design</a:t>
            </a:r>
          </a:p>
        </p:txBody>
      </p:sp>
      <p:sp>
        <p:nvSpPr>
          <p:cNvPr id="18436" name="Content Placeholder 1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105400"/>
          </a:xfrm>
        </p:spPr>
        <p:txBody>
          <a:bodyPr/>
          <a:lstStyle/>
          <a:p>
            <a:r>
              <a:rPr lang="en-US" sz="2600" dirty="0" smtClean="0"/>
              <a:t>We usually have to organize unstructured information to explore it. </a:t>
            </a:r>
          </a:p>
          <a:p>
            <a:endParaRPr lang="en-US" altLang="en-US" sz="2600" dirty="0"/>
          </a:p>
          <a:p>
            <a:r>
              <a:rPr lang="en-US" altLang="en-US" sz="2600" dirty="0" smtClean="0"/>
              <a:t>Information extraction, </a:t>
            </a:r>
          </a:p>
          <a:p>
            <a:pPr marL="0" indent="0">
              <a:buNone/>
            </a:pPr>
            <a:r>
              <a:rPr lang="en-US" altLang="en-US" sz="2600" dirty="0"/>
              <a:t> </a:t>
            </a:r>
            <a:r>
              <a:rPr lang="en-US" altLang="en-US" sz="2600" dirty="0" smtClean="0"/>
              <a:t>   image annotation, ....</a:t>
            </a:r>
          </a:p>
          <a:p>
            <a:pPr marL="0" indent="0">
              <a:buNone/>
            </a:pPr>
            <a:endParaRPr lang="en-US" altLang="en-US" sz="2600" dirty="0"/>
          </a:p>
          <a:p>
            <a:endParaRPr lang="en-US" altLang="en-US" sz="2600" dirty="0" smtClean="0"/>
          </a:p>
          <a:p>
            <a:endParaRPr lang="en-US" altLang="en-US" sz="2600" dirty="0"/>
          </a:p>
          <a:p>
            <a:pPr marL="0" indent="0">
              <a:buNone/>
            </a:pPr>
            <a:r>
              <a:rPr lang="en-US" altLang="en-US" sz="2600" b="1" dirty="0" smtClean="0"/>
              <a:t>Which concepts to extract?</a:t>
            </a:r>
          </a:p>
          <a:p>
            <a:pPr marL="0" indent="0">
              <a:buNone/>
            </a:pPr>
            <a:r>
              <a:rPr lang="en-US" altLang="en-US" sz="2600" i="1" dirty="0"/>
              <a:t> </a:t>
            </a:r>
            <a:r>
              <a:rPr lang="en-US" altLang="en-US" sz="2600" i="1" dirty="0" smtClean="0"/>
              <a:t> Currently done manually.</a:t>
            </a:r>
            <a:endParaRPr lang="en-US" altLang="en-US" sz="2600" i="1" dirty="0"/>
          </a:p>
          <a:p>
            <a:endParaRPr lang="en-US" altLang="en-US" sz="2800" dirty="0" smtClean="0"/>
          </a:p>
          <a:p>
            <a:endParaRPr lang="en-US" altLang="en-US" sz="2800" dirty="0"/>
          </a:p>
          <a:p>
            <a:endParaRPr lang="en-US" alt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76400"/>
            <a:ext cx="4419600" cy="37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915399" cy="914400"/>
          </a:xfrm>
        </p:spPr>
        <p:txBody>
          <a:bodyPr/>
          <a:lstStyle/>
          <a:p>
            <a:pPr algn="l" eaLnBrk="1" hangingPunct="1"/>
            <a:r>
              <a:rPr lang="en-US" altLang="en-US" sz="3200" dirty="0" smtClean="0">
                <a:solidFill>
                  <a:srgbClr val="FF0000"/>
                </a:solidFill>
              </a:rPr>
              <a:t>Each domain has a large number of concepts.</a:t>
            </a:r>
            <a:endParaRPr lang="en-US" altLang="en-US" sz="3100" dirty="0" smtClean="0">
              <a:solidFill>
                <a:srgbClr val="FF0000"/>
              </a:solidFill>
            </a:endParaRPr>
          </a:p>
        </p:txBody>
      </p:sp>
      <p:sp>
        <p:nvSpPr>
          <p:cNvPr id="18436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876800"/>
          </a:xfrm>
        </p:spPr>
        <p:txBody>
          <a:bodyPr/>
          <a:lstStyle/>
          <a:p>
            <a:r>
              <a:rPr lang="en-US" sz="2800" dirty="0" err="1" smtClean="0"/>
              <a:t>Yago</a:t>
            </a:r>
            <a:r>
              <a:rPr lang="en-US" sz="2800" dirty="0" smtClean="0"/>
              <a:t> ontology up to level 3</a:t>
            </a:r>
          </a:p>
          <a:p>
            <a:endParaRPr lang="en-US" altLang="en-US" sz="2600" dirty="0"/>
          </a:p>
          <a:p>
            <a:endParaRPr lang="en-US" altLang="en-US" sz="2600" dirty="0"/>
          </a:p>
          <a:p>
            <a:endParaRPr lang="en-US" altLang="en-US" sz="2800" dirty="0" smtClean="0"/>
          </a:p>
          <a:p>
            <a:endParaRPr lang="en-US" altLang="en-US" sz="2800" dirty="0"/>
          </a:p>
          <a:p>
            <a:endParaRPr lang="en-US" alt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32" y="838200"/>
            <a:ext cx="3555568" cy="24912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9487" y="3276600"/>
            <a:ext cx="8984513" cy="1879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 dirty="0" smtClean="0"/>
              <a:t>Concepts extraction is time and resource-intensive.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It is not useful to extract too many concepts, </a:t>
            </a:r>
          </a:p>
          <a:p>
            <a:r>
              <a:rPr lang="en-US" sz="2800" i="1" dirty="0" smtClean="0"/>
              <a:t>      Sheldon problem</a:t>
            </a:r>
            <a:r>
              <a:rPr lang="en-US" sz="28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884371"/>
            <a:ext cx="1219200" cy="1830629"/>
          </a:xfrm>
          <a:prstGeom prst="rect">
            <a:avLst/>
          </a:prstGeom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-355596" y="5093718"/>
            <a:ext cx="9525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2800" b="1" u="sng" dirty="0"/>
              <a:t>Goal</a:t>
            </a:r>
            <a:r>
              <a:rPr lang="en-US" sz="2800" b="1" dirty="0"/>
              <a:t>: </a:t>
            </a:r>
            <a:r>
              <a:rPr lang="en-US" sz="2800" dirty="0" smtClean="0"/>
              <a:t>Find cost-effective and usable organization for information.</a:t>
            </a:r>
          </a:p>
          <a:p>
            <a:pPr lvl="1"/>
            <a:r>
              <a:rPr lang="en-US" sz="2800" dirty="0" smtClean="0">
                <a:latin typeface="Times New Roman"/>
                <a:cs typeface="Times New Roman"/>
              </a:rPr>
              <a:t>We </a:t>
            </a:r>
            <a:r>
              <a:rPr lang="en-US" sz="2800" dirty="0">
                <a:latin typeface="Times New Roman"/>
                <a:cs typeface="Times New Roman"/>
              </a:rPr>
              <a:t>will overview selected topics on January 15</a:t>
            </a:r>
            <a:r>
              <a:rPr lang="en-US" sz="2800" baseline="30000" dirty="0">
                <a:latin typeface="Times New Roman"/>
                <a:cs typeface="Times New Roman"/>
              </a:rPr>
              <a:t>th</a:t>
            </a:r>
            <a:r>
              <a:rPr lang="en-US" sz="2800" dirty="0">
                <a:latin typeface="Times New Roman"/>
                <a:cs typeface="Times New Roman"/>
              </a:rPr>
              <a:t>.</a:t>
            </a:r>
          </a:p>
          <a:p>
            <a:pPr lvl="1"/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99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41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Building new model/system: Project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598"/>
            <a:ext cx="8229600" cy="560493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Project proposal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Group members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What do you want to solve?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Relevant references (1 - 3)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Which tools, data sets, systems you will use?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Midterm report: </a:t>
            </a:r>
            <a:r>
              <a:rPr lang="en-US" dirty="0" smtClean="0">
                <a:latin typeface="Times New Roman"/>
                <a:cs typeface="Times New Roman"/>
              </a:rPr>
              <a:t>3-4 pages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Detailed description of the problem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Your approach to solve it.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Review of the related references (1-5)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Your progress, challenges, and your plan to solve them.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 smtClean="0">
                <a:latin typeface="Times New Roman"/>
                <a:cs typeface="Times New Roman"/>
              </a:rPr>
              <a:t>Presentation in class</a:t>
            </a:r>
            <a:r>
              <a:rPr lang="en-US" dirty="0" smtClean="0">
                <a:latin typeface="Times New Roman"/>
                <a:cs typeface="Times New Roman"/>
              </a:rPr>
              <a:t>: 15 minutes (12 + 3 Q&amp;A)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Final report</a:t>
            </a:r>
            <a:r>
              <a:rPr lang="en-US" dirty="0" smtClean="0">
                <a:latin typeface="Times New Roman"/>
                <a:cs typeface="Times New Roman"/>
              </a:rPr>
              <a:t>: Expand midterm report to 5-7 pages.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Expand on solutions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More detailed comparison with the related work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Section on empirical studies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Conclusion. </a:t>
            </a:r>
          </a:p>
        </p:txBody>
      </p:sp>
    </p:spTree>
    <p:extLst>
      <p:ext uri="{BB962C8B-B14F-4D97-AF65-F5344CB8AC3E}">
        <p14:creationId xmlns:p14="http://schemas.microsoft.com/office/powerpoint/2010/main" val="181151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375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Building new model/system: Project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375"/>
            <a:ext cx="8229600" cy="522022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You get feedback from the course staff in every step.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Graded based on </a:t>
            </a:r>
            <a:r>
              <a:rPr lang="en-US" b="1" dirty="0" smtClean="0">
                <a:latin typeface="Times New Roman"/>
                <a:cs typeface="Times New Roman"/>
              </a:rPr>
              <a:t>technical depth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b="1" dirty="0" smtClean="0">
                <a:latin typeface="Times New Roman"/>
                <a:cs typeface="Times New Roman"/>
              </a:rPr>
              <a:t>novelty</a:t>
            </a:r>
            <a:r>
              <a:rPr lang="en-US" dirty="0" smtClean="0">
                <a:latin typeface="Times New Roman"/>
                <a:cs typeface="Times New Roman"/>
              </a:rPr>
              <a:t>, and  </a:t>
            </a:r>
            <a:r>
              <a:rPr lang="en-US" b="1" dirty="0" smtClean="0">
                <a:latin typeface="Times New Roman"/>
                <a:cs typeface="Times New Roman"/>
              </a:rPr>
              <a:t>presentation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Check out the course website for more information.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 list of suggested projects posted by this Thursday.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Start early!!!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Form group in the first couple of weeks</a:t>
            </a:r>
          </a:p>
        </p:txBody>
      </p:sp>
    </p:spTree>
    <p:extLst>
      <p:ext uri="{BB962C8B-B14F-4D97-AF65-F5344CB8AC3E}">
        <p14:creationId xmlns:p14="http://schemas.microsoft.com/office/powerpoint/2010/main" val="422283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258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How to get the most out of the course?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Communicate</a:t>
            </a:r>
            <a:r>
              <a:rPr lang="en-US" dirty="0" smtClean="0">
                <a:latin typeface="Times New Roman"/>
                <a:cs typeface="Times New Roman"/>
              </a:rPr>
              <a:t> with the course staff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Piazza (replaces email list)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mail ([cs540])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Office hours</a:t>
            </a:r>
          </a:p>
          <a:p>
            <a:pPr lvl="2"/>
            <a:r>
              <a:rPr lang="en-US" dirty="0" smtClean="0">
                <a:latin typeface="Times New Roman"/>
                <a:cs typeface="Times New Roman"/>
              </a:rPr>
              <a:t>Arash: Tuesday/ Thursday 3:00 – 3:</a:t>
            </a:r>
            <a:r>
              <a:rPr lang="en-US" dirty="0">
                <a:latin typeface="Times New Roman"/>
                <a:cs typeface="Times New Roman"/>
              </a:rPr>
              <a:t>5</a:t>
            </a:r>
            <a:r>
              <a:rPr lang="en-US" dirty="0" smtClean="0">
                <a:latin typeface="Times New Roman"/>
                <a:cs typeface="Times New Roman"/>
              </a:rPr>
              <a:t>0pm</a:t>
            </a:r>
          </a:p>
          <a:p>
            <a:pPr lvl="2"/>
            <a:r>
              <a:rPr lang="en-US" dirty="0" err="1" smtClean="0">
                <a:latin typeface="Times New Roman"/>
                <a:cs typeface="Times New Roman"/>
              </a:rPr>
              <a:t>Vahid</a:t>
            </a:r>
            <a:r>
              <a:rPr lang="en-US" dirty="0" smtClean="0">
                <a:latin typeface="Times New Roman"/>
                <a:cs typeface="Times New Roman"/>
              </a:rPr>
              <a:t>: Wednesday </a:t>
            </a:r>
            <a:r>
              <a:rPr lang="en-US" dirty="0">
                <a:latin typeface="Times New Roman"/>
                <a:cs typeface="Times New Roman"/>
              </a:rPr>
              <a:t>9</a:t>
            </a:r>
            <a:r>
              <a:rPr lang="en-US" dirty="0" smtClean="0">
                <a:latin typeface="Times New Roman"/>
                <a:cs typeface="Times New Roman"/>
              </a:rPr>
              <a:t>:00 – 10:00 am</a:t>
            </a:r>
          </a:p>
          <a:p>
            <a:r>
              <a:rPr lang="en-US" b="1" dirty="0">
                <a:latin typeface="Times New Roman"/>
                <a:cs typeface="Times New Roman"/>
              </a:rPr>
              <a:t>Communicate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with your peers on papers and lectures.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Check </a:t>
            </a:r>
            <a:r>
              <a:rPr lang="en-US" dirty="0">
                <a:latin typeface="Times New Roman"/>
                <a:cs typeface="Times New Roman"/>
              </a:rPr>
              <a:t>the course website for </a:t>
            </a:r>
            <a:r>
              <a:rPr lang="en-US" i="1" dirty="0">
                <a:latin typeface="Times New Roman"/>
                <a:cs typeface="Times New Roman"/>
              </a:rPr>
              <a:t>announcements</a:t>
            </a:r>
            <a:r>
              <a:rPr lang="en-US" dirty="0">
                <a:latin typeface="Times New Roman"/>
                <a:cs typeface="Times New Roman"/>
              </a:rPr>
              <a:t> or </a:t>
            </a:r>
            <a:r>
              <a:rPr lang="en-US" i="1" dirty="0" smtClean="0">
                <a:latin typeface="Times New Roman"/>
                <a:cs typeface="Times New Roman"/>
              </a:rPr>
              <a:t>possible changes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in the course </a:t>
            </a:r>
            <a:r>
              <a:rPr lang="en-US" dirty="0" smtClean="0">
                <a:latin typeface="Times New Roman"/>
                <a:cs typeface="Times New Roman"/>
              </a:rPr>
              <a:t>schedule. 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 descr="me_lumb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7" y="1792050"/>
            <a:ext cx="2006599" cy="20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399842" cy="92583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What is next?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classic paper on relational model and languages by their inventor.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What were the goals, challenges, and successes?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How data models evolved?</a:t>
            </a:r>
          </a:p>
        </p:txBody>
      </p:sp>
    </p:spTree>
    <p:extLst>
      <p:ext uri="{BB962C8B-B14F-4D97-AF65-F5344CB8AC3E}">
        <p14:creationId xmlns:p14="http://schemas.microsoft.com/office/powerpoint/2010/main" val="350407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873"/>
            <a:ext cx="8229600" cy="96041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Generalization is in the key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How to develop correct and usable generalizations for data and query?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Times New Roman"/>
                <a:cs typeface="Times New Roman"/>
              </a:rPr>
              <a:t>Data &amp; Query Model: first part of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Relational model, Web data model, …</a:t>
            </a:r>
          </a:p>
          <a:p>
            <a:r>
              <a:rPr lang="en-US" dirty="0">
                <a:latin typeface="Times New Roman"/>
                <a:cs typeface="Times New Roman"/>
              </a:rPr>
              <a:t>How to implement these models efficiently?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Times New Roman"/>
                <a:cs typeface="Times New Roman"/>
              </a:rPr>
              <a:t>Data management systems: second part of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Storage management, access methods, ….</a:t>
            </a:r>
          </a:p>
          <a:p>
            <a:pPr marL="457200" lvl="1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5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Tell Us About You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Name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Department &amp; program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Technical interests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Non-technical interests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How do you manage </a:t>
            </a:r>
            <a:r>
              <a:rPr lang="en-US" dirty="0" smtClean="0">
                <a:latin typeface="Times New Roman"/>
                <a:cs typeface="Times New Roman"/>
              </a:rPr>
              <a:t>your data? 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849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86" y="152873"/>
            <a:ext cx="8925513" cy="1203941"/>
          </a:xfrm>
        </p:spPr>
        <p:txBody>
          <a:bodyPr>
            <a:normAutofit fontScale="90000"/>
          </a:bodyPr>
          <a:lstStyle/>
          <a:p>
            <a:pPr algn="l"/>
            <a: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Course objective:</a:t>
            </a:r>
            <a:b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</a:br>
            <a: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Research in data management &amp; analytics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How to develop novel data management models and systems?</a:t>
            </a:r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Learn the fundamental ( and successful)  ideas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Data and query models, data systems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Studying classic and new research papers.</a:t>
            </a:r>
          </a:p>
          <a:p>
            <a:r>
              <a:rPr lang="en-US" dirty="0" smtClean="0">
                <a:solidFill>
                  <a:srgbClr val="C0504D"/>
                </a:solidFill>
                <a:latin typeface="Times New Roman"/>
                <a:cs typeface="Times New Roman"/>
              </a:rPr>
              <a:t>Develop new data models</a:t>
            </a:r>
            <a:r>
              <a:rPr lang="en-US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C0504D"/>
                </a:solidFill>
                <a:latin typeface="Times New Roman"/>
                <a:cs typeface="Times New Roman"/>
              </a:rPr>
              <a:t>and systems!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Interesting and relevant database related problems.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Doing projects.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Apply the lessons learned from classic papers.</a:t>
            </a: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016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87" y="152874"/>
            <a:ext cx="8638556" cy="10623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This course is </a:t>
            </a:r>
            <a:r>
              <a:rPr lang="en-US" sz="3900" b="1" i="1" dirty="0" smtClean="0">
                <a:solidFill>
                  <a:srgbClr val="000090"/>
                </a:solidFill>
                <a:latin typeface="Times New Roman"/>
                <a:cs typeface="Times New Roman"/>
              </a:rPr>
              <a:t>not </a:t>
            </a:r>
            <a:r>
              <a:rPr lang="en-US" sz="3900" dirty="0" smtClean="0">
                <a:solidFill>
                  <a:srgbClr val="000090"/>
                </a:solidFill>
                <a:latin typeface="Times New Roman"/>
                <a:cs typeface="Times New Roman"/>
              </a:rPr>
              <a:t>about learning basic concepts in data management 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814"/>
            <a:ext cx="8399842" cy="52519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do </a:t>
            </a:r>
            <a:r>
              <a:rPr lang="en-US" b="1" dirty="0" smtClean="0">
                <a:latin typeface="Times New Roman"/>
                <a:cs typeface="Times New Roman"/>
              </a:rPr>
              <a:t>not </a:t>
            </a:r>
            <a:r>
              <a:rPr lang="en-US" dirty="0" smtClean="0">
                <a:latin typeface="Times New Roman"/>
                <a:cs typeface="Times New Roman"/>
              </a:rPr>
              <a:t>discuss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ER model, relational model, relational algebra, SQL, database design, database programming,…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You should know them already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Take CS 340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We do not discuss how to tune or implement an application using MySQL, Oracle, …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 We do not read and implement textbooks.</a:t>
            </a:r>
          </a:p>
        </p:txBody>
      </p:sp>
    </p:spTree>
    <p:extLst>
      <p:ext uri="{BB962C8B-B14F-4D97-AF65-F5344CB8AC3E}">
        <p14:creationId xmlns:p14="http://schemas.microsoft.com/office/powerpoint/2010/main" val="24849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15" y="2280617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What are the new problems?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6554" y="302915"/>
            <a:ext cx="900744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Relational database systems have been invented a long time ago ( in computer age!) </a:t>
            </a:r>
            <a:endParaRPr lang="en-US" dirty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865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97" y="152873"/>
            <a:ext cx="8441003" cy="960411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90"/>
                </a:solidFill>
                <a:latin typeface="Times New Roman"/>
                <a:cs typeface="Times New Roman"/>
              </a:rPr>
              <a:t>The arrival of Big Data</a:t>
            </a:r>
            <a:endParaRPr lang="en-US" dirty="0">
              <a:solidFill>
                <a:srgbClr val="00009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28" y="1010445"/>
            <a:ext cx="4651372" cy="558164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6554" y="1113284"/>
            <a:ext cx="4356074" cy="54955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Technological shifts ( Web, cheap hardware, mobile, sensors, …) created a </a:t>
            </a:r>
            <a:r>
              <a:rPr lang="en-US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staggering </a:t>
            </a:r>
            <a:r>
              <a:rPr lang="en-US" dirty="0" smtClean="0">
                <a:latin typeface="Times New Roman"/>
                <a:cs typeface="Times New Roman"/>
              </a:rPr>
              <a:t>number of </a:t>
            </a:r>
            <a:r>
              <a:rPr lang="en-US" b="1" dirty="0">
                <a:solidFill>
                  <a:srgbClr val="800000"/>
                </a:solidFill>
                <a:latin typeface="Times New Roman"/>
                <a:cs typeface="Times New Roman"/>
              </a:rPr>
              <a:t>enormous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data sets.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There exists both </a:t>
            </a:r>
            <a:r>
              <a:rPr lang="en-US" b="1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opportunities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challenges</a:t>
            </a:r>
            <a:r>
              <a:rPr lang="en-US" dirty="0" smtClean="0">
                <a:latin typeface="Times New Roman"/>
                <a:cs typeface="Times New Roman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03280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1995</Words>
  <Application>Microsoft Macintosh PowerPoint</Application>
  <PresentationFormat>On-screen Show (4:3)</PresentationFormat>
  <Paragraphs>283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CS 540  Database Management Systems</vt:lpstr>
      <vt:lpstr> Evolution of data management  </vt:lpstr>
      <vt:lpstr>The notion of database management system (DBMS)</vt:lpstr>
      <vt:lpstr>Generalization is in the key</vt:lpstr>
      <vt:lpstr>Tell Us About You</vt:lpstr>
      <vt:lpstr>Course objective:  Research in data management &amp; analytics</vt:lpstr>
      <vt:lpstr>This course is not about learning basic concepts in data management </vt:lpstr>
      <vt:lpstr>What are the new problems?</vt:lpstr>
      <vt:lpstr>The arrival of Big Data</vt:lpstr>
      <vt:lpstr>Opportunities are priceless!</vt:lpstr>
      <vt:lpstr>Paradigm Shifting impacts</vt:lpstr>
      <vt:lpstr>Unreasonable effectiveness of data</vt:lpstr>
      <vt:lpstr>Why cannot we use traditional data management technology to query and analyze our data sets?  </vt:lpstr>
      <vt:lpstr>Traditional systems cannot deal with enormous data sets.</vt:lpstr>
      <vt:lpstr>Traditional systems cannot deal with staggering number of data sets.</vt:lpstr>
      <vt:lpstr>Current systems are not built for scientists and normal users. </vt:lpstr>
      <vt:lpstr>How did we succeed before? </vt:lpstr>
      <vt:lpstr>Our plan of attack</vt:lpstr>
      <vt:lpstr>Learning the fundamentals:  Paper review</vt:lpstr>
      <vt:lpstr>Learning the fundamentals: Lectures</vt:lpstr>
      <vt:lpstr>Learning the fundamentals: Assignments</vt:lpstr>
      <vt:lpstr>Learning the fundamentals: Exam</vt:lpstr>
      <vt:lpstr>Building new model/system: Project</vt:lpstr>
      <vt:lpstr>Example: Universal Data Analytics </vt:lpstr>
      <vt:lpstr>Universal Data Analytics:</vt:lpstr>
      <vt:lpstr>Current algorithms work well on some organizations and terrible on others.</vt:lpstr>
      <vt:lpstr>Scientific merit: it is hard to measure the effectiveness of an algorithm.</vt:lpstr>
      <vt:lpstr>Data scientists have to find the right representation!</vt:lpstr>
      <vt:lpstr>Human Centric Databases  </vt:lpstr>
      <vt:lpstr>Example Project: Automatic Database Design</vt:lpstr>
      <vt:lpstr>Each domain has a large number of concepts.</vt:lpstr>
      <vt:lpstr>Building new model/system: Project</vt:lpstr>
      <vt:lpstr>Building new model/system: Project</vt:lpstr>
      <vt:lpstr>How to get the most out of the course?</vt:lpstr>
      <vt:lpstr>What is next?</vt:lpstr>
    </vt:vector>
  </TitlesOfParts>
  <Company>USA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440: Database Management Systems</dc:title>
  <dc:creator>Arash Termehchy</dc:creator>
  <cp:lastModifiedBy>Arash</cp:lastModifiedBy>
  <cp:revision>538</cp:revision>
  <dcterms:created xsi:type="dcterms:W3CDTF">2013-01-08T05:44:03Z</dcterms:created>
  <dcterms:modified xsi:type="dcterms:W3CDTF">2015-01-07T01:39:01Z</dcterms:modified>
</cp:coreProperties>
</file>